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sldIdLst>
    <p:sldId id="256" r:id="rId2"/>
    <p:sldId id="361" r:id="rId3"/>
    <p:sldId id="293" r:id="rId4"/>
    <p:sldId id="283" r:id="rId5"/>
    <p:sldId id="272" r:id="rId6"/>
    <p:sldId id="304" r:id="rId7"/>
    <p:sldId id="288" r:id="rId8"/>
    <p:sldId id="297" r:id="rId9"/>
    <p:sldId id="322" r:id="rId10"/>
    <p:sldId id="348" r:id="rId11"/>
    <p:sldId id="349" r:id="rId12"/>
    <p:sldId id="350" r:id="rId13"/>
    <p:sldId id="352" r:id="rId14"/>
    <p:sldId id="351" r:id="rId15"/>
    <p:sldId id="353" r:id="rId16"/>
    <p:sldId id="356" r:id="rId17"/>
    <p:sldId id="335" r:id="rId18"/>
    <p:sldId id="360" r:id="rId19"/>
    <p:sldId id="359" r:id="rId20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rry DCC" initials="KD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7143" autoAdjust="0"/>
  </p:normalViewPr>
  <p:slideViewPr>
    <p:cSldViewPr>
      <p:cViewPr>
        <p:scale>
          <a:sx n="100" d="100"/>
          <a:sy n="100" d="100"/>
        </p:scale>
        <p:origin x="-195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29AFB-59F5-4C94-8FCA-0AB5B31055A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938492-2E26-48F7-9EB7-F79362F54C14}">
      <dgm:prSet phldrT="[Text]"/>
      <dgm:spPr/>
      <dgm:t>
        <a:bodyPr/>
        <a:lstStyle/>
        <a:p>
          <a:r>
            <a:rPr lang="en-GB" dirty="0" smtClean="0"/>
            <a:t>Create</a:t>
          </a:r>
          <a:endParaRPr lang="en-GB" dirty="0"/>
        </a:p>
      </dgm:t>
    </dgm:pt>
    <dgm:pt modelId="{74A0347C-F0A9-4598-B564-4F21E463F451}" type="parTrans" cxnId="{80AA2B70-355A-4FA4-9FB9-137CD1E9EF85}">
      <dgm:prSet/>
      <dgm:spPr/>
      <dgm:t>
        <a:bodyPr/>
        <a:lstStyle/>
        <a:p>
          <a:endParaRPr lang="en-GB"/>
        </a:p>
      </dgm:t>
    </dgm:pt>
    <dgm:pt modelId="{1A65F0E2-F1C8-4F9D-8591-A02D69F746E0}" type="sibTrans" cxnId="{80AA2B70-355A-4FA4-9FB9-137CD1E9EF85}">
      <dgm:prSet/>
      <dgm:spPr/>
      <dgm:t>
        <a:bodyPr/>
        <a:lstStyle/>
        <a:p>
          <a:endParaRPr lang="en-GB" dirty="0"/>
        </a:p>
      </dgm:t>
    </dgm:pt>
    <dgm:pt modelId="{11FE78AA-94D0-4EA4-9A04-4CF9DBA8DD9D}">
      <dgm:prSet phldrT="[Text]"/>
      <dgm:spPr/>
      <dgm:t>
        <a:bodyPr/>
        <a:lstStyle/>
        <a:p>
          <a:r>
            <a:rPr lang="en-GB" dirty="0" smtClean="0"/>
            <a:t>Document</a:t>
          </a:r>
          <a:endParaRPr lang="en-GB" dirty="0"/>
        </a:p>
      </dgm:t>
    </dgm:pt>
    <dgm:pt modelId="{2DDE25B9-0791-4514-91C3-4E680CC9AB1B}" type="parTrans" cxnId="{B21BF4FE-A866-4BB1-9EC8-D0119E73974A}">
      <dgm:prSet/>
      <dgm:spPr/>
      <dgm:t>
        <a:bodyPr/>
        <a:lstStyle/>
        <a:p>
          <a:endParaRPr lang="en-GB"/>
        </a:p>
      </dgm:t>
    </dgm:pt>
    <dgm:pt modelId="{97892508-0E46-43AC-8DDB-6B6423E1B22B}" type="sibTrans" cxnId="{B21BF4FE-A866-4BB1-9EC8-D0119E73974A}">
      <dgm:prSet/>
      <dgm:spPr/>
      <dgm:t>
        <a:bodyPr/>
        <a:lstStyle/>
        <a:p>
          <a:endParaRPr lang="en-GB"/>
        </a:p>
      </dgm:t>
    </dgm:pt>
    <dgm:pt modelId="{43E5C990-BC01-49B2-A495-2065E2B7915D}">
      <dgm:prSet phldrT="[Text]"/>
      <dgm:spPr/>
      <dgm:t>
        <a:bodyPr/>
        <a:lstStyle/>
        <a:p>
          <a:r>
            <a:rPr lang="en-GB" dirty="0" smtClean="0"/>
            <a:t>Use</a:t>
          </a:r>
          <a:endParaRPr lang="en-GB" dirty="0"/>
        </a:p>
      </dgm:t>
    </dgm:pt>
    <dgm:pt modelId="{01D1D6A6-C2D8-4610-A779-58AF66FBB451}" type="parTrans" cxnId="{181D0586-5DCD-460D-8949-1226E4CAD3FD}">
      <dgm:prSet/>
      <dgm:spPr/>
      <dgm:t>
        <a:bodyPr/>
        <a:lstStyle/>
        <a:p>
          <a:endParaRPr lang="en-GB"/>
        </a:p>
      </dgm:t>
    </dgm:pt>
    <dgm:pt modelId="{1594A925-F6A3-490F-ADD1-C18404D0FAB9}" type="sibTrans" cxnId="{181D0586-5DCD-460D-8949-1226E4CAD3FD}">
      <dgm:prSet/>
      <dgm:spPr/>
      <dgm:t>
        <a:bodyPr/>
        <a:lstStyle/>
        <a:p>
          <a:endParaRPr lang="en-GB"/>
        </a:p>
      </dgm:t>
    </dgm:pt>
    <dgm:pt modelId="{F93DF7C0-7508-4FA7-A14F-C0833F7989FE}">
      <dgm:prSet phldrT="[Text]"/>
      <dgm:spPr/>
      <dgm:t>
        <a:bodyPr/>
        <a:lstStyle/>
        <a:p>
          <a:r>
            <a:rPr lang="en-GB" dirty="0" smtClean="0"/>
            <a:t>Share</a:t>
          </a:r>
          <a:endParaRPr lang="en-GB" dirty="0"/>
        </a:p>
      </dgm:t>
    </dgm:pt>
    <dgm:pt modelId="{B2BC54D8-A5CD-4E6E-BF91-9511CB54AA17}" type="parTrans" cxnId="{F4A15F0D-97D6-481A-96D1-2E50B1384D6B}">
      <dgm:prSet/>
      <dgm:spPr/>
      <dgm:t>
        <a:bodyPr/>
        <a:lstStyle/>
        <a:p>
          <a:endParaRPr lang="en-GB"/>
        </a:p>
      </dgm:t>
    </dgm:pt>
    <dgm:pt modelId="{E20E2F6A-8550-4BB0-8872-F0D8C4ED541C}" type="sibTrans" cxnId="{F4A15F0D-97D6-481A-96D1-2E50B1384D6B}">
      <dgm:prSet/>
      <dgm:spPr/>
      <dgm:t>
        <a:bodyPr/>
        <a:lstStyle/>
        <a:p>
          <a:endParaRPr lang="en-GB"/>
        </a:p>
      </dgm:t>
    </dgm:pt>
    <dgm:pt modelId="{03FB6D69-7BBA-457F-A039-23A6E113196A}">
      <dgm:prSet phldrT="[Text]"/>
      <dgm:spPr/>
      <dgm:t>
        <a:bodyPr/>
        <a:lstStyle/>
        <a:p>
          <a:r>
            <a:rPr lang="en-GB" dirty="0" smtClean="0"/>
            <a:t>Preserve</a:t>
          </a:r>
          <a:endParaRPr lang="en-GB" dirty="0"/>
        </a:p>
      </dgm:t>
    </dgm:pt>
    <dgm:pt modelId="{774D3DAA-F615-4C6E-8AF1-689BBD15FB8F}" type="parTrans" cxnId="{D5F097AD-0038-4E41-B413-1CD8195BF946}">
      <dgm:prSet/>
      <dgm:spPr/>
      <dgm:t>
        <a:bodyPr/>
        <a:lstStyle/>
        <a:p>
          <a:endParaRPr lang="en-GB"/>
        </a:p>
      </dgm:t>
    </dgm:pt>
    <dgm:pt modelId="{E470E79C-346C-404A-A9FE-693677EA7448}" type="sibTrans" cxnId="{D5F097AD-0038-4E41-B413-1CD8195BF946}">
      <dgm:prSet/>
      <dgm:spPr/>
      <dgm:t>
        <a:bodyPr/>
        <a:lstStyle/>
        <a:p>
          <a:endParaRPr lang="en-GB"/>
        </a:p>
      </dgm:t>
    </dgm:pt>
    <dgm:pt modelId="{0E076F2D-29B6-4BE6-953B-E02C29A415E1}">
      <dgm:prSet phldrT="[Text]"/>
      <dgm:spPr/>
      <dgm:t>
        <a:bodyPr/>
        <a:lstStyle/>
        <a:p>
          <a:r>
            <a:rPr lang="en-GB" dirty="0" smtClean="0"/>
            <a:t>Store</a:t>
          </a:r>
          <a:endParaRPr lang="en-GB" dirty="0"/>
        </a:p>
      </dgm:t>
    </dgm:pt>
    <dgm:pt modelId="{A551CB95-F54E-4DC0-B606-CA7CEC79DD20}" type="parTrans" cxnId="{1A794471-8DA5-4CD3-807E-28FB1E9B34CC}">
      <dgm:prSet/>
      <dgm:spPr/>
      <dgm:t>
        <a:bodyPr/>
        <a:lstStyle/>
        <a:p>
          <a:endParaRPr lang="en-GB"/>
        </a:p>
      </dgm:t>
    </dgm:pt>
    <dgm:pt modelId="{8F2C7463-D012-40AA-818A-30E8BDC68992}" type="sibTrans" cxnId="{1A794471-8DA5-4CD3-807E-28FB1E9B34CC}">
      <dgm:prSet/>
      <dgm:spPr/>
      <dgm:t>
        <a:bodyPr/>
        <a:lstStyle/>
        <a:p>
          <a:endParaRPr lang="en-GB"/>
        </a:p>
      </dgm:t>
    </dgm:pt>
    <dgm:pt modelId="{A8E25276-E0BD-4887-91AF-277E5BE97D57}" type="pres">
      <dgm:prSet presAssocID="{C5329AFB-59F5-4C94-8FCA-0AB5B31055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D60657-85F1-42F6-B1BA-5EEEF4DABB05}" type="pres">
      <dgm:prSet presAssocID="{C5329AFB-59F5-4C94-8FCA-0AB5B31055A1}" presName="cycle" presStyleCnt="0"/>
      <dgm:spPr/>
      <dgm:t>
        <a:bodyPr/>
        <a:lstStyle/>
        <a:p>
          <a:endParaRPr lang="en-GB"/>
        </a:p>
      </dgm:t>
    </dgm:pt>
    <dgm:pt modelId="{69EE2C61-6425-4640-909C-00656A7B900D}" type="pres">
      <dgm:prSet presAssocID="{70938492-2E26-48F7-9EB7-F79362F54C14}" presName="nodeFirstNode" presStyleLbl="node1" presStyleIdx="0" presStyleCnt="6" custRadScaleRad="100030" custRadScaleInc="-2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57B53F-C3BB-483B-8C8D-2531B5A6F112}" type="pres">
      <dgm:prSet presAssocID="{1A65F0E2-F1C8-4F9D-8591-A02D69F746E0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FBF47795-8134-4B54-AF37-523ED6FDEF9F}" type="pres">
      <dgm:prSet presAssocID="{11FE78AA-94D0-4EA4-9A04-4CF9DBA8DD9D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5297F9-5019-40F1-BC26-11A696317A55}" type="pres">
      <dgm:prSet presAssocID="{43E5C990-BC01-49B2-A495-2065E2B7915D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AA2BA5-611F-494C-B1D0-A0921BBFACD9}" type="pres">
      <dgm:prSet presAssocID="{0E076F2D-29B6-4BE6-953B-E02C29A415E1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68E2B9-1EF1-481C-B52A-467A3FF42150}" type="pres">
      <dgm:prSet presAssocID="{F93DF7C0-7508-4FA7-A14F-C0833F7989F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26CD32-D2FE-40FD-89A3-A6382E0D23EE}" type="pres">
      <dgm:prSet presAssocID="{03FB6D69-7BBA-457F-A039-23A6E113196A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A29B5A-8D25-49FB-B91C-116F95A28621}" type="presOf" srcId="{0E076F2D-29B6-4BE6-953B-E02C29A415E1}" destId="{62AA2BA5-611F-494C-B1D0-A0921BBFACD9}" srcOrd="0" destOrd="0" presId="urn:microsoft.com/office/officeart/2005/8/layout/cycle3"/>
    <dgm:cxn modelId="{181D0586-5DCD-460D-8949-1226E4CAD3FD}" srcId="{C5329AFB-59F5-4C94-8FCA-0AB5B31055A1}" destId="{43E5C990-BC01-49B2-A495-2065E2B7915D}" srcOrd="2" destOrd="0" parTransId="{01D1D6A6-C2D8-4610-A779-58AF66FBB451}" sibTransId="{1594A925-F6A3-490F-ADD1-C18404D0FAB9}"/>
    <dgm:cxn modelId="{F4A15F0D-97D6-481A-96D1-2E50B1384D6B}" srcId="{C5329AFB-59F5-4C94-8FCA-0AB5B31055A1}" destId="{F93DF7C0-7508-4FA7-A14F-C0833F7989FE}" srcOrd="4" destOrd="0" parTransId="{B2BC54D8-A5CD-4E6E-BF91-9511CB54AA17}" sibTransId="{E20E2F6A-8550-4BB0-8872-F0D8C4ED541C}"/>
    <dgm:cxn modelId="{EE265990-98D8-4268-B7CB-344D0EDA34F5}" type="presOf" srcId="{70938492-2E26-48F7-9EB7-F79362F54C14}" destId="{69EE2C61-6425-4640-909C-00656A7B900D}" srcOrd="0" destOrd="0" presId="urn:microsoft.com/office/officeart/2005/8/layout/cycle3"/>
    <dgm:cxn modelId="{80AA2B70-355A-4FA4-9FB9-137CD1E9EF85}" srcId="{C5329AFB-59F5-4C94-8FCA-0AB5B31055A1}" destId="{70938492-2E26-48F7-9EB7-F79362F54C14}" srcOrd="0" destOrd="0" parTransId="{74A0347C-F0A9-4598-B564-4F21E463F451}" sibTransId="{1A65F0E2-F1C8-4F9D-8591-A02D69F746E0}"/>
    <dgm:cxn modelId="{30C32F9B-48EB-4FFD-9D7A-B2F35C6A151F}" type="presOf" srcId="{11FE78AA-94D0-4EA4-9A04-4CF9DBA8DD9D}" destId="{FBF47795-8134-4B54-AF37-523ED6FDEF9F}" srcOrd="0" destOrd="0" presId="urn:microsoft.com/office/officeart/2005/8/layout/cycle3"/>
    <dgm:cxn modelId="{1E1B630E-363C-4DF0-B2D2-9DE72FC33176}" type="presOf" srcId="{F93DF7C0-7508-4FA7-A14F-C0833F7989FE}" destId="{E068E2B9-1EF1-481C-B52A-467A3FF42150}" srcOrd="0" destOrd="0" presId="urn:microsoft.com/office/officeart/2005/8/layout/cycle3"/>
    <dgm:cxn modelId="{F4F40418-E593-4C55-A576-CCE162D69112}" type="presOf" srcId="{C5329AFB-59F5-4C94-8FCA-0AB5B31055A1}" destId="{A8E25276-E0BD-4887-91AF-277E5BE97D57}" srcOrd="0" destOrd="0" presId="urn:microsoft.com/office/officeart/2005/8/layout/cycle3"/>
    <dgm:cxn modelId="{D5F097AD-0038-4E41-B413-1CD8195BF946}" srcId="{C5329AFB-59F5-4C94-8FCA-0AB5B31055A1}" destId="{03FB6D69-7BBA-457F-A039-23A6E113196A}" srcOrd="5" destOrd="0" parTransId="{774D3DAA-F615-4C6E-8AF1-689BBD15FB8F}" sibTransId="{E470E79C-346C-404A-A9FE-693677EA7448}"/>
    <dgm:cxn modelId="{DDE8D88E-6F0B-4D2E-8627-80252B04B4FA}" type="presOf" srcId="{1A65F0E2-F1C8-4F9D-8591-A02D69F746E0}" destId="{C057B53F-C3BB-483B-8C8D-2531B5A6F112}" srcOrd="0" destOrd="0" presId="urn:microsoft.com/office/officeart/2005/8/layout/cycle3"/>
    <dgm:cxn modelId="{8EA813E8-5814-41B2-8C08-A672F5F2C19B}" type="presOf" srcId="{43E5C990-BC01-49B2-A495-2065E2B7915D}" destId="{C45297F9-5019-40F1-BC26-11A696317A55}" srcOrd="0" destOrd="0" presId="urn:microsoft.com/office/officeart/2005/8/layout/cycle3"/>
    <dgm:cxn modelId="{1A794471-8DA5-4CD3-807E-28FB1E9B34CC}" srcId="{C5329AFB-59F5-4C94-8FCA-0AB5B31055A1}" destId="{0E076F2D-29B6-4BE6-953B-E02C29A415E1}" srcOrd="3" destOrd="0" parTransId="{A551CB95-F54E-4DC0-B606-CA7CEC79DD20}" sibTransId="{8F2C7463-D012-40AA-818A-30E8BDC68992}"/>
    <dgm:cxn modelId="{B21BF4FE-A866-4BB1-9EC8-D0119E73974A}" srcId="{C5329AFB-59F5-4C94-8FCA-0AB5B31055A1}" destId="{11FE78AA-94D0-4EA4-9A04-4CF9DBA8DD9D}" srcOrd="1" destOrd="0" parTransId="{2DDE25B9-0791-4514-91C3-4E680CC9AB1B}" sibTransId="{97892508-0E46-43AC-8DDB-6B6423E1B22B}"/>
    <dgm:cxn modelId="{8A2D7379-8C73-4B20-9E16-5B81485E9522}" type="presOf" srcId="{03FB6D69-7BBA-457F-A039-23A6E113196A}" destId="{4526CD32-D2FE-40FD-89A3-A6382E0D23EE}" srcOrd="0" destOrd="0" presId="urn:microsoft.com/office/officeart/2005/8/layout/cycle3"/>
    <dgm:cxn modelId="{7D42905D-0A18-4BA6-8534-A9F39C4738F5}" type="presParOf" srcId="{A8E25276-E0BD-4887-91AF-277E5BE97D57}" destId="{08D60657-85F1-42F6-B1BA-5EEEF4DABB05}" srcOrd="0" destOrd="0" presId="urn:microsoft.com/office/officeart/2005/8/layout/cycle3"/>
    <dgm:cxn modelId="{6ACEA2F6-AD5C-435B-AFB1-B008975C0AA8}" type="presParOf" srcId="{08D60657-85F1-42F6-B1BA-5EEEF4DABB05}" destId="{69EE2C61-6425-4640-909C-00656A7B900D}" srcOrd="0" destOrd="0" presId="urn:microsoft.com/office/officeart/2005/8/layout/cycle3"/>
    <dgm:cxn modelId="{CEE60384-A2C9-455F-B785-3E8821B6FE86}" type="presParOf" srcId="{08D60657-85F1-42F6-B1BA-5EEEF4DABB05}" destId="{C057B53F-C3BB-483B-8C8D-2531B5A6F112}" srcOrd="1" destOrd="0" presId="urn:microsoft.com/office/officeart/2005/8/layout/cycle3"/>
    <dgm:cxn modelId="{6E230758-D76A-46E2-944F-F91EE988C7CE}" type="presParOf" srcId="{08D60657-85F1-42F6-B1BA-5EEEF4DABB05}" destId="{FBF47795-8134-4B54-AF37-523ED6FDEF9F}" srcOrd="2" destOrd="0" presId="urn:microsoft.com/office/officeart/2005/8/layout/cycle3"/>
    <dgm:cxn modelId="{4CD6A9E1-0370-4153-A264-0FA8C347D6C0}" type="presParOf" srcId="{08D60657-85F1-42F6-B1BA-5EEEF4DABB05}" destId="{C45297F9-5019-40F1-BC26-11A696317A55}" srcOrd="3" destOrd="0" presId="urn:microsoft.com/office/officeart/2005/8/layout/cycle3"/>
    <dgm:cxn modelId="{C59DFF79-6916-449A-9532-AF9E6C5CA6D5}" type="presParOf" srcId="{08D60657-85F1-42F6-B1BA-5EEEF4DABB05}" destId="{62AA2BA5-611F-494C-B1D0-A0921BBFACD9}" srcOrd="4" destOrd="0" presId="urn:microsoft.com/office/officeart/2005/8/layout/cycle3"/>
    <dgm:cxn modelId="{74A6B33B-91D9-40EB-8CBB-786EC674DBE5}" type="presParOf" srcId="{08D60657-85F1-42F6-B1BA-5EEEF4DABB05}" destId="{E068E2B9-1EF1-481C-B52A-467A3FF42150}" srcOrd="5" destOrd="0" presId="urn:microsoft.com/office/officeart/2005/8/layout/cycle3"/>
    <dgm:cxn modelId="{BB5FB50F-0B3A-4B0E-9F84-7D7FAB3C95F5}" type="presParOf" srcId="{08D60657-85F1-42F6-B1BA-5EEEF4DABB05}" destId="{4526CD32-D2FE-40FD-89A3-A6382E0D23E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7B53F-C3BB-483B-8C8D-2531B5A6F112}">
      <dsp:nvSpPr>
        <dsp:cNvPr id="0" name=""/>
        <dsp:cNvSpPr/>
      </dsp:nvSpPr>
      <dsp:spPr>
        <a:xfrm>
          <a:off x="32209" y="-5543"/>
          <a:ext cx="2212282" cy="2212282"/>
        </a:xfrm>
        <a:prstGeom prst="circularArrow">
          <a:avLst>
            <a:gd name="adj1" fmla="val 5274"/>
            <a:gd name="adj2" fmla="val 312630"/>
            <a:gd name="adj3" fmla="val 14468154"/>
            <a:gd name="adj4" fmla="val 16987876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E2C61-6425-4640-909C-00656A7B900D}">
      <dsp:nvSpPr>
        <dsp:cNvPr id="0" name=""/>
        <dsp:cNvSpPr/>
      </dsp:nvSpPr>
      <dsp:spPr>
        <a:xfrm>
          <a:off x="775743" y="1072"/>
          <a:ext cx="725213" cy="36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Create</a:t>
          </a:r>
          <a:endParaRPr lang="en-GB" sz="1000" kern="1200" dirty="0"/>
        </a:p>
      </dsp:txBody>
      <dsp:txXfrm>
        <a:off x="793444" y="18773"/>
        <a:ext cx="689811" cy="327204"/>
      </dsp:txXfrm>
    </dsp:sp>
    <dsp:sp modelId="{FBF47795-8134-4B54-AF37-523ED6FDEF9F}">
      <dsp:nvSpPr>
        <dsp:cNvPr id="0" name=""/>
        <dsp:cNvSpPr/>
      </dsp:nvSpPr>
      <dsp:spPr>
        <a:xfrm>
          <a:off x="1555366" y="450077"/>
          <a:ext cx="725213" cy="36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Document</a:t>
          </a:r>
          <a:endParaRPr lang="en-GB" sz="1000" kern="1200" dirty="0"/>
        </a:p>
      </dsp:txBody>
      <dsp:txXfrm>
        <a:off x="1573067" y="467778"/>
        <a:ext cx="689811" cy="327204"/>
      </dsp:txXfrm>
    </dsp:sp>
    <dsp:sp modelId="{C45297F9-5019-40F1-BC26-11A696317A55}">
      <dsp:nvSpPr>
        <dsp:cNvPr id="0" name=""/>
        <dsp:cNvSpPr/>
      </dsp:nvSpPr>
      <dsp:spPr>
        <a:xfrm>
          <a:off x="1555366" y="1347555"/>
          <a:ext cx="725213" cy="36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Use</a:t>
          </a:r>
          <a:endParaRPr lang="en-GB" sz="1000" kern="1200" dirty="0"/>
        </a:p>
      </dsp:txBody>
      <dsp:txXfrm>
        <a:off x="1573067" y="1365256"/>
        <a:ext cx="689811" cy="327204"/>
      </dsp:txXfrm>
    </dsp:sp>
    <dsp:sp modelId="{62AA2BA5-611F-494C-B1D0-A0921BBFACD9}">
      <dsp:nvSpPr>
        <dsp:cNvPr id="0" name=""/>
        <dsp:cNvSpPr/>
      </dsp:nvSpPr>
      <dsp:spPr>
        <a:xfrm>
          <a:off x="778128" y="1796294"/>
          <a:ext cx="725213" cy="36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Store</a:t>
          </a:r>
          <a:endParaRPr lang="en-GB" sz="1000" kern="1200" dirty="0"/>
        </a:p>
      </dsp:txBody>
      <dsp:txXfrm>
        <a:off x="795829" y="1813995"/>
        <a:ext cx="689811" cy="327204"/>
      </dsp:txXfrm>
    </dsp:sp>
    <dsp:sp modelId="{E068E2B9-1EF1-481C-B52A-467A3FF42150}">
      <dsp:nvSpPr>
        <dsp:cNvPr id="0" name=""/>
        <dsp:cNvSpPr/>
      </dsp:nvSpPr>
      <dsp:spPr>
        <a:xfrm>
          <a:off x="890" y="1347555"/>
          <a:ext cx="725213" cy="36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Share</a:t>
          </a:r>
          <a:endParaRPr lang="en-GB" sz="1000" kern="1200" dirty="0"/>
        </a:p>
      </dsp:txBody>
      <dsp:txXfrm>
        <a:off x="18591" y="1365256"/>
        <a:ext cx="689811" cy="327204"/>
      </dsp:txXfrm>
    </dsp:sp>
    <dsp:sp modelId="{4526CD32-D2FE-40FD-89A3-A6382E0D23EE}">
      <dsp:nvSpPr>
        <dsp:cNvPr id="0" name=""/>
        <dsp:cNvSpPr/>
      </dsp:nvSpPr>
      <dsp:spPr>
        <a:xfrm>
          <a:off x="890" y="450077"/>
          <a:ext cx="725213" cy="362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Preserve</a:t>
          </a:r>
          <a:endParaRPr lang="en-GB" sz="1000" kern="1200" dirty="0"/>
        </a:p>
      </dsp:txBody>
      <dsp:txXfrm>
        <a:off x="18591" y="467778"/>
        <a:ext cx="689811" cy="327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7D605-3A92-4E84-BB31-A571166815F9}" type="datetimeFigureOut">
              <a:rPr lang="en-GB" smtClean="0"/>
              <a:pPr/>
              <a:t>23/06/2014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48DB-08B3-4C37-99AC-20C6D518D6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3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716192"/>
            <a:ext cx="5435708" cy="446521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12958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4334-06FE-4BC9-8D02-D914F4D40049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4989D-2D51-4292-AEE0-0F6BF3E747C7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6756"/>
          </a:xfrm>
          <a:noFill/>
          <a:ln/>
        </p:spPr>
        <p:txBody>
          <a:bodyPr lIns="91429" tIns="45715" rIns="91429" bIns="45715"/>
          <a:lstStyle/>
          <a:p>
            <a:pPr defTabSz="876322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4989D-2D51-4292-AEE0-0F6BF3E747C7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the FAQs for the Health Technology Assessment Programme, NHS clarifies that...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4989D-2D51-4292-AEE0-0F6BF3E747C7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4989D-2D51-4292-AEE0-0F6BF3E747C7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55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13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0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80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19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59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C7BE3-7294-4AE3-B0E1-5A52E80B3FD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652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648DB-08B3-4C37-99AC-20C6D518D60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1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1628775"/>
            <a:ext cx="4752628" cy="1514475"/>
          </a:xfrm>
        </p:spPr>
        <p:txBody>
          <a:bodyPr/>
          <a:lstStyle>
            <a:lvl1pPr>
              <a:defRPr sz="37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" y="5437188"/>
            <a:ext cx="2154238" cy="703262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1242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1658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0E207F"/>
                </a:solidFill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9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2954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2954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6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64807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2400" baseline="0">
                <a:solidFill>
                  <a:schemeClr val="accent6"/>
                </a:solidFill>
                <a:latin typeface="Arial" pitchFamily="34" charset="0"/>
              </a:defRPr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 baseline="0">
                <a:solidFill>
                  <a:schemeClr val="accent6"/>
                </a:solidFill>
                <a:latin typeface="Arial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 baseline="0">
                <a:solidFill>
                  <a:schemeClr val="accent6"/>
                </a:solidFill>
                <a:latin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10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26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5146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9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652934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82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692696"/>
            <a:ext cx="9144000" cy="648072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09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91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243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34680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80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7704" y="980728"/>
            <a:ext cx="5298976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07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92696"/>
            <a:ext cx="914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564904"/>
            <a:ext cx="7772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032125" y="265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baseline="0">
          <a:solidFill>
            <a:schemeClr val="accent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445188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aseline="0">
          <a:solidFill>
            <a:schemeClr val="accent6"/>
          </a:solidFill>
          <a:latin typeface="Arial" pitchFamily="34" charset="0"/>
          <a:ea typeface="+mn-ea"/>
          <a:cs typeface="+mn-cs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aseline="0">
          <a:solidFill>
            <a:schemeClr val="accent6"/>
          </a:solidFill>
          <a:latin typeface="Arial" pitchFamily="34" charset="0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baseline="0">
          <a:solidFill>
            <a:schemeClr val="accent6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cc.ac.uk/resources/policy-and-legal/overview-funders-data-polici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ta.ac.uk/funding/troubleshooting/index.html" TargetMode="Externa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www.dcc.ac.uk/resources/data-management-plans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kVHHKp6sck&amp;feature=c4-overview&amp;list=UULTOHF6qQrYhEvQzbu03tT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erj.com/preprints/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://www.ukrio.org/what-we-do/code-of-practice-for-research/" TargetMode="External"/><Relationship Id="rId4" Type="http://schemas.openxmlformats.org/officeDocument/2006/relationships/hyperlink" Target="http://www.rcuk.ac.uk/research/Pages/DataPolicy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hyperlink" Target="http://www.data-archive.ac.uk/create-manage/format/formats-tabl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bib.org/" TargetMode="External"/><Relationship Id="rId7" Type="http://schemas.openxmlformats.org/officeDocument/2006/relationships/hyperlink" Target="http://metajnl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c.ac.uk/resources/how-guides/cite-datasets" TargetMode="External"/><Relationship Id="rId5" Type="http://schemas.openxmlformats.org/officeDocument/2006/relationships/hyperlink" Target="http://www.dcc.ac.uk/resources/how-guides/license-research-data" TargetMode="External"/><Relationship Id="rId4" Type="http://schemas.openxmlformats.org/officeDocument/2006/relationships/hyperlink" Target="http://www.re3data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632848" cy="2016224"/>
          </a:xfrm>
        </p:spPr>
        <p:txBody>
          <a:bodyPr/>
          <a:lstStyle/>
          <a:p>
            <a:pPr algn="ctr"/>
            <a:r>
              <a:rPr lang="en-GB" sz="4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Research Data Management </a:t>
            </a:r>
            <a:br>
              <a:rPr lang="en-GB" sz="4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4800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for researchers</a:t>
            </a:r>
            <a:endParaRPr lang="en-GB" sz="480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8381291" cy="1438672"/>
          </a:xfrm>
        </p:spPr>
        <p:txBody>
          <a:bodyPr/>
          <a:lstStyle/>
          <a:p>
            <a:pPr algn="r"/>
            <a:r>
              <a:rPr lang="en-GB" sz="2400" dirty="0" smtClean="0">
                <a:solidFill>
                  <a:schemeClr val="accent2"/>
                </a:solidFill>
                <a:cs typeface="Calibri" pitchFamily="34" charset="0"/>
              </a:rPr>
              <a:t>Sarah Jones &amp; Joy Davidson, Digital Curation Centre</a:t>
            </a:r>
          </a:p>
          <a:p>
            <a:pPr algn="ctr"/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7" descr="DCC_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021288"/>
            <a:ext cx="3160535" cy="6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165304"/>
            <a:ext cx="1578243" cy="55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839200" cy="719609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is a DMP?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496944" cy="4608512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None/>
            </a:pPr>
            <a:r>
              <a:rPr lang="en-US" sz="2400" dirty="0" smtClean="0">
                <a:ea typeface="ＭＳ Ｐゴシック" pitchFamily="34" charset="-128"/>
              </a:rPr>
              <a:t>A short plan that outlines </a:t>
            </a:r>
          </a:p>
          <a:p>
            <a:pPr>
              <a:spcAft>
                <a:spcPts val="2400"/>
              </a:spcAft>
            </a:pPr>
            <a:r>
              <a:rPr lang="en-US" sz="2400" dirty="0" smtClean="0">
                <a:ea typeface="ＭＳ Ｐゴシック" pitchFamily="34" charset="-128"/>
              </a:rPr>
              <a:t>what data you will create and how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ea typeface="ＭＳ Ｐゴシック" pitchFamily="34" charset="-128"/>
              </a:rPr>
              <a:t>how you will manage it </a:t>
            </a:r>
            <a:r>
              <a:rPr lang="en-US" dirty="0" smtClean="0">
                <a:ea typeface="ＭＳ Ｐゴシック" pitchFamily="34" charset="-128"/>
              </a:rPr>
              <a:t>                                      </a:t>
            </a:r>
          </a:p>
          <a:p>
            <a:pPr>
              <a:spcAft>
                <a:spcPts val="2400"/>
              </a:spcAft>
              <a:buNone/>
            </a:pPr>
            <a:r>
              <a:rPr lang="en-US" dirty="0" smtClean="0">
                <a:ea typeface="ＭＳ Ｐゴシック" pitchFamily="34" charset="-128"/>
              </a:rPr>
              <a:t>    </a:t>
            </a:r>
            <a:r>
              <a:rPr lang="en-US" sz="2400" dirty="0" smtClean="0">
                <a:ea typeface="ＭＳ Ｐゴシック" pitchFamily="34" charset="-128"/>
              </a:rPr>
              <a:t>(storage, back-up, access…)</a:t>
            </a:r>
          </a:p>
          <a:p>
            <a:pPr>
              <a:spcAft>
                <a:spcPts val="2400"/>
              </a:spcAft>
            </a:pPr>
            <a:r>
              <a:rPr lang="en-US" sz="2400" dirty="0" smtClean="0">
                <a:ea typeface="ＭＳ Ｐゴシック" pitchFamily="34" charset="-128"/>
              </a:rPr>
              <a:t>plans for data sharing and preservation</a:t>
            </a:r>
          </a:p>
          <a:p>
            <a:pPr mar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400" dirty="0" smtClean="0">
                <a:ea typeface="ＭＳ Ｐゴシック" pitchFamily="34" charset="-128"/>
              </a:rPr>
              <a:t>DMPs are often submitted as part of grant applications, but are useful whenever you’re creating data.</a:t>
            </a:r>
          </a:p>
          <a:p>
            <a:pPr>
              <a:spcAft>
                <a:spcPts val="2400"/>
              </a:spcAft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spcAft>
                <a:spcPts val="2400"/>
              </a:spcAft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444208" y="2132856"/>
          <a:ext cx="2281471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839200" cy="1143000"/>
          </a:xfrm>
        </p:spPr>
        <p:txBody>
          <a:bodyPr/>
          <a:lstStyle/>
          <a:p>
            <a:r>
              <a:rPr lang="en-GB" dirty="0" smtClean="0"/>
              <a:t>Why develop a DMP?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448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/>
              <a:t>to help you manage your data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/>
              <a:t>to provide guidelines for everyone to work to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/>
              <a:t>to anticipate and avoid problems e.g. data loss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/>
              <a:t>to avoid duplication, data loss &amp; security breaches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/>
              <a:t>to comply with funders requirements...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20080"/>
          </a:xfrm>
        </p:spPr>
        <p:txBody>
          <a:bodyPr/>
          <a:lstStyle/>
          <a:p>
            <a:pPr eaLnBrk="1" hangingPunct="1"/>
            <a:r>
              <a:rPr lang="en-GB" dirty="0" smtClean="0"/>
              <a:t>Research funders have DMP requirements</a:t>
            </a:r>
          </a:p>
        </p:txBody>
      </p:sp>
      <p:pic>
        <p:nvPicPr>
          <p:cNvPr id="3075" name="Picture 3" descr="t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8314402" cy="393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99592" y="6165304"/>
            <a:ext cx="7777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>
                <a:latin typeface="Calibri" pitchFamily="34" charset="0"/>
                <a:hlinkClick r:id="rId4"/>
              </a:rPr>
              <a:t>www.dcc.ac.uk/resources/policy-and-legal/overview-funders-data-policies</a:t>
            </a:r>
            <a:r>
              <a:rPr lang="en-GB" dirty="0" smtClean="0">
                <a:latin typeface="Calibri" pitchFamily="34" charset="0"/>
              </a:rPr>
              <a:t> 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71800" y="1988840"/>
            <a:ext cx="720080" cy="40324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-2860" y="620688"/>
            <a:ext cx="914686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1" hangingPunct="1"/>
            <a:r>
              <a:rPr lang="en-GB" sz="3600" dirty="0"/>
              <a:t>They typically want a </a:t>
            </a:r>
            <a:r>
              <a:rPr lang="en-GB" sz="3600" dirty="0" smtClean="0"/>
              <a:t>short (c.1-2pp)  </a:t>
            </a:r>
            <a:r>
              <a:rPr lang="en-GB" sz="3600" dirty="0"/>
              <a:t>statement </a:t>
            </a:r>
            <a:r>
              <a:rPr lang="en-GB" sz="3600" dirty="0" smtClean="0"/>
              <a:t>covering:</a:t>
            </a:r>
            <a:endParaRPr lang="en-GB" sz="3600" dirty="0"/>
          </a:p>
        </p:txBody>
      </p:sp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-1" y="1988840"/>
            <a:ext cx="914400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eaLnBrk="0" hangingPunc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00000"/>
              <a:buFont typeface="Arial" pitchFamily="34" charset="0"/>
              <a:buNone/>
            </a:pPr>
            <a:endParaRPr lang="en-GB" sz="600" dirty="0">
              <a:solidFill>
                <a:srgbClr val="000000"/>
              </a:solidFill>
              <a:latin typeface="Arial" pitchFamily="34" charset="0"/>
            </a:endParaRPr>
          </a:p>
          <a:p>
            <a:pPr marL="914400" lvl="1" indent="-457200" eaLnBrk="0" hangingPunct="0">
              <a:lnSpc>
                <a:spcPct val="20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>
                <a:solidFill>
                  <a:schemeClr val="accent2"/>
                </a:solidFill>
              </a:rPr>
              <a:t>What data will be </a:t>
            </a:r>
            <a:r>
              <a:rPr lang="en-GB" sz="2400" dirty="0" smtClean="0">
                <a:solidFill>
                  <a:schemeClr val="accent2"/>
                </a:solidFill>
              </a:rPr>
              <a:t>created </a:t>
            </a:r>
            <a:r>
              <a:rPr lang="en-GB" sz="2400" dirty="0">
                <a:solidFill>
                  <a:schemeClr val="accent2"/>
                </a:solidFill>
              </a:rPr>
              <a:t>(format, types, </a:t>
            </a:r>
            <a:r>
              <a:rPr lang="en-GB" sz="2400" dirty="0" smtClean="0">
                <a:solidFill>
                  <a:schemeClr val="accent2"/>
                </a:solidFill>
              </a:rPr>
              <a:t>volume...)</a:t>
            </a:r>
          </a:p>
          <a:p>
            <a:pPr marL="914400" lvl="1" indent="-457200" eaLnBrk="0" hangingPunct="0">
              <a:lnSpc>
                <a:spcPct val="20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Standards and methodologies to be used (incl. metadata)</a:t>
            </a:r>
          </a:p>
          <a:p>
            <a:pPr marL="914400" lvl="1" indent="-457200" eaLnBrk="0" hangingPunct="0">
              <a:lnSpc>
                <a:spcPct val="20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How ethics </a:t>
            </a:r>
            <a:r>
              <a:rPr lang="en-GB" sz="2400" dirty="0">
                <a:solidFill>
                  <a:schemeClr val="accent2"/>
                </a:solidFill>
              </a:rPr>
              <a:t>and Intellectual </a:t>
            </a:r>
            <a:r>
              <a:rPr lang="en-GB" sz="2400" dirty="0" smtClean="0">
                <a:solidFill>
                  <a:schemeClr val="accent2"/>
                </a:solidFill>
              </a:rPr>
              <a:t>Property will be addressed</a:t>
            </a:r>
            <a:endParaRPr lang="en-GB" sz="2400" dirty="0">
              <a:solidFill>
                <a:schemeClr val="accent2"/>
              </a:solidFill>
            </a:endParaRPr>
          </a:p>
          <a:p>
            <a:pPr marL="914400" lvl="1" indent="-457200" eaLnBrk="0" hangingPunct="0">
              <a:lnSpc>
                <a:spcPct val="20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Plans </a:t>
            </a:r>
            <a:r>
              <a:rPr lang="en-GB" sz="2400" dirty="0">
                <a:solidFill>
                  <a:schemeClr val="accent2"/>
                </a:solidFill>
              </a:rPr>
              <a:t>for data sharing and </a:t>
            </a:r>
            <a:r>
              <a:rPr lang="en-GB" sz="2400" dirty="0" smtClean="0">
                <a:solidFill>
                  <a:schemeClr val="accent2"/>
                </a:solidFill>
              </a:rPr>
              <a:t>access </a:t>
            </a:r>
            <a:endParaRPr lang="en-GB" sz="2400" dirty="0">
              <a:solidFill>
                <a:schemeClr val="accent2"/>
              </a:solidFill>
            </a:endParaRPr>
          </a:p>
          <a:p>
            <a:pPr marL="914400" lvl="1" indent="-457200" eaLnBrk="0" hangingPunct="0">
              <a:lnSpc>
                <a:spcPct val="200000"/>
              </a:lnSpc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Strategy </a:t>
            </a:r>
            <a:r>
              <a:rPr lang="en-GB" sz="2400" dirty="0">
                <a:solidFill>
                  <a:schemeClr val="accent2"/>
                </a:solidFill>
              </a:rPr>
              <a:t>for long-term </a:t>
            </a:r>
            <a:r>
              <a:rPr lang="en-GB" sz="2400" dirty="0" smtClean="0">
                <a:solidFill>
                  <a:schemeClr val="accent2"/>
                </a:solidFill>
              </a:rPr>
              <a:t>preservation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3" cstate="print"/>
          <a:srcRect l="46825" t="25899" r="2238" b="20233"/>
          <a:stretch>
            <a:fillRect/>
          </a:stretch>
        </p:blipFill>
        <p:spPr bwMode="auto">
          <a:xfrm>
            <a:off x="7258591" y="4653136"/>
            <a:ext cx="1849913" cy="17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2952328" cy="4032448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/>
              <a:t>Data sharing plan</a:t>
            </a:r>
          </a:p>
          <a:p>
            <a:pPr>
              <a:buNone/>
            </a:pPr>
            <a:endParaRPr lang="en-GB" sz="500" dirty="0" smtClean="0"/>
          </a:p>
          <a:p>
            <a:pPr>
              <a:buNone/>
            </a:pPr>
            <a:r>
              <a:rPr lang="en-GB" sz="2000" dirty="0" smtClean="0"/>
              <a:t>Covering:</a:t>
            </a:r>
            <a:endParaRPr lang="en-GB" sz="800" b="1" dirty="0" smtClean="0"/>
          </a:p>
          <a:p>
            <a:r>
              <a:rPr lang="en-GB" sz="2000" dirty="0" smtClean="0"/>
              <a:t>Dataset</a:t>
            </a:r>
          </a:p>
          <a:p>
            <a:r>
              <a:rPr lang="en-GB" sz="2000" dirty="0" smtClean="0"/>
              <a:t>Standards</a:t>
            </a:r>
          </a:p>
          <a:p>
            <a:r>
              <a:rPr lang="en-GB" sz="2000" dirty="0" smtClean="0"/>
              <a:t>Metadata</a:t>
            </a:r>
          </a:p>
          <a:p>
            <a:r>
              <a:rPr lang="en-GB" sz="2000" dirty="0" smtClean="0"/>
              <a:t>Preservation</a:t>
            </a:r>
          </a:p>
          <a:p>
            <a:r>
              <a:rPr lang="en-GB" sz="2000" dirty="0" smtClean="0"/>
              <a:t>Data sharing</a:t>
            </a:r>
          </a:p>
          <a:p>
            <a:pPr lvl="1"/>
            <a:r>
              <a:rPr lang="en-GB" sz="1800" dirty="0" smtClean="0"/>
              <a:t>method</a:t>
            </a:r>
          </a:p>
          <a:p>
            <a:pPr lvl="1"/>
            <a:r>
              <a:rPr lang="en-GB" sz="1800" dirty="0" smtClean="0"/>
              <a:t>timescale</a:t>
            </a:r>
          </a:p>
          <a:p>
            <a:pPr lvl="1"/>
            <a:r>
              <a:rPr lang="en-GB" sz="1800" dirty="0" smtClean="0"/>
              <a:t>restrictions</a:t>
            </a:r>
          </a:p>
          <a:p>
            <a:pPr lvl="1"/>
            <a:r>
              <a:rPr lang="en-GB" sz="1800" dirty="0" smtClean="0"/>
              <a:t>agreements</a:t>
            </a:r>
            <a:endParaRPr lang="en-GB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56176" y="1916832"/>
            <a:ext cx="2736304" cy="3960440"/>
          </a:xfrm>
        </p:spPr>
        <p:txBody>
          <a:bodyPr/>
          <a:lstStyle/>
          <a:p>
            <a:pPr>
              <a:buNone/>
            </a:pPr>
            <a:r>
              <a:rPr lang="en-GB" sz="2400" b="1" kern="1200" dirty="0" smtClean="0"/>
              <a:t>Data Mgmt Plan</a:t>
            </a:r>
          </a:p>
          <a:p>
            <a:pPr>
              <a:buNone/>
            </a:pPr>
            <a:endParaRPr lang="en-GB" sz="500" kern="1200" dirty="0" smtClean="0"/>
          </a:p>
          <a:p>
            <a:pPr>
              <a:buNone/>
            </a:pPr>
            <a:r>
              <a:rPr lang="en-GB" sz="2000" kern="1200" dirty="0" smtClean="0"/>
              <a:t>Covering:</a:t>
            </a:r>
          </a:p>
          <a:p>
            <a:r>
              <a:rPr lang="en-GB" sz="2000" kern="1200" dirty="0" smtClean="0"/>
              <a:t>Data</a:t>
            </a:r>
          </a:p>
          <a:p>
            <a:r>
              <a:rPr lang="en-GB" sz="2000" kern="1200" dirty="0" smtClean="0"/>
              <a:t>Data collection</a:t>
            </a:r>
          </a:p>
          <a:p>
            <a:r>
              <a:rPr lang="en-GB" sz="2000" kern="1200" dirty="0" smtClean="0"/>
              <a:t>Management</a:t>
            </a:r>
          </a:p>
          <a:p>
            <a:r>
              <a:rPr lang="en-GB" sz="2000" kern="1200" dirty="0" smtClean="0"/>
              <a:t>Security</a:t>
            </a:r>
          </a:p>
          <a:p>
            <a:r>
              <a:rPr lang="en-GB" sz="2000" kern="1200" dirty="0" smtClean="0"/>
              <a:t>Data sharing</a:t>
            </a:r>
          </a:p>
          <a:p>
            <a:r>
              <a:rPr lang="en-GB" sz="2000" kern="1200" dirty="0" smtClean="0"/>
              <a:t>Responsibilities</a:t>
            </a:r>
          </a:p>
          <a:p>
            <a:r>
              <a:rPr lang="en-GB" sz="2000" kern="1200" dirty="0" smtClean="0"/>
              <a:t>Related policies</a:t>
            </a:r>
          </a:p>
          <a:p>
            <a:r>
              <a:rPr lang="en-GB" sz="2000" kern="1200" dirty="0" smtClean="0"/>
              <a:t>Admin details</a:t>
            </a:r>
          </a:p>
          <a:p>
            <a:pPr>
              <a:buNone/>
            </a:pPr>
            <a:endParaRPr lang="en-GB" sz="2000" kern="1200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131840" y="1916832"/>
            <a:ext cx="280831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GB" sz="2400" b="1" dirty="0" smtClean="0">
                <a:solidFill>
                  <a:schemeClr val="accent6"/>
                </a:solidFill>
                <a:latin typeface="Arial" pitchFamily="34" charset="0"/>
              </a:rPr>
              <a:t>Data Mgmt Plan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endParaRPr lang="en-GB" sz="500" dirty="0" smtClean="0">
              <a:ea typeface="ＭＳ Ｐゴシック" charset="-128"/>
              <a:cs typeface="ＭＳ Ｐゴシック" charset="-128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Covering: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Data sharing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when?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where?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how?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restrictions?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Preservation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accent6"/>
                </a:solidFill>
                <a:latin typeface="Arial" pitchFamily="34" charset="0"/>
              </a:rPr>
              <a:t>Resources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lang="en-GB" sz="2400" b="1" dirty="0" smtClean="0"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lang="en-GB" sz="2400" b="1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2" descr="MRC: Medical Research Council: Leading science for better health"/>
          <p:cNvPicPr>
            <a:picLocks noChangeAspect="1" noChangeArrowheads="1"/>
          </p:cNvPicPr>
          <p:nvPr/>
        </p:nvPicPr>
        <p:blipFill>
          <a:blip r:embed="rId3" cstate="print"/>
          <a:srcRect r="69953"/>
          <a:stretch>
            <a:fillRect/>
          </a:stretch>
        </p:blipFill>
        <p:spPr bwMode="auto">
          <a:xfrm>
            <a:off x="6660232" y="692696"/>
            <a:ext cx="2016224" cy="864108"/>
          </a:xfrm>
          <a:prstGeom prst="rect">
            <a:avLst/>
          </a:prstGeom>
          <a:noFill/>
        </p:spPr>
      </p:pic>
      <p:pic>
        <p:nvPicPr>
          <p:cNvPr id="8" name="Picture 6" descr="CRUK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2548120" cy="987549"/>
          </a:xfrm>
          <a:prstGeom prst="rect">
            <a:avLst/>
          </a:prstGeom>
          <a:noFill/>
        </p:spPr>
      </p:pic>
      <p:pic>
        <p:nvPicPr>
          <p:cNvPr id="9" name="Picture 16" descr="Wellcome Trust"/>
          <p:cNvPicPr>
            <a:picLocks noChangeAspect="1" noChangeArrowheads="1"/>
          </p:cNvPicPr>
          <p:nvPr/>
        </p:nvPicPr>
        <p:blipFill>
          <a:blip r:embed="rId5" cstate="print"/>
          <a:srcRect r="60966" b="7806"/>
          <a:stretch>
            <a:fillRect/>
          </a:stretch>
        </p:blipFill>
        <p:spPr bwMode="auto">
          <a:xfrm>
            <a:off x="3203848" y="836712"/>
            <a:ext cx="2950564" cy="576064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 bwMode="auto">
          <a:xfrm>
            <a:off x="6516216" y="4581128"/>
            <a:ext cx="2160240" cy="3600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660232" y="4653136"/>
            <a:ext cx="1728192" cy="2880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372200" y="4581128"/>
            <a:ext cx="2376264" cy="86409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07504" y="3068960"/>
            <a:ext cx="2758092" cy="720081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461654" y="4293096"/>
            <a:ext cx="2376264" cy="7200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44830" cy="788640"/>
          </a:xfrm>
        </p:spPr>
        <p:txBody>
          <a:bodyPr/>
          <a:lstStyle/>
          <a:p>
            <a:r>
              <a:rPr lang="en-GB" dirty="0" smtClean="0"/>
              <a:t>Some funders </a:t>
            </a:r>
            <a:r>
              <a:rPr lang="en-GB" b="1" dirty="0" smtClean="0"/>
              <a:t>don’t</a:t>
            </a:r>
            <a:r>
              <a:rPr lang="en-GB" dirty="0" smtClean="0"/>
              <a:t> ask for a DMP but still have expectations</a:t>
            </a:r>
            <a:endParaRPr lang="en-GB" dirty="0"/>
          </a:p>
        </p:txBody>
      </p:sp>
      <p:pic>
        <p:nvPicPr>
          <p:cNvPr id="6" name="Content Placeholder 5" descr="Captu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4150081" cy="1800200"/>
          </a:xfrm>
        </p:spPr>
      </p:pic>
      <p:pic>
        <p:nvPicPr>
          <p:cNvPr id="4" name="Picture 20" descr="National Institute for Health Resear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3110746" cy="129614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5373216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5"/>
              </a:rPr>
              <a:t>www.hta.ac.uk/funding/troubleshooting/index.html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2204864"/>
            <a:ext cx="417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Researchers applying for an HTA grant should consider data sharing in their proposals</a:t>
            </a:r>
          </a:p>
          <a:p>
            <a:endParaRPr lang="en-GB" sz="2000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Don’t prescribe sharing but expect researchers to consider and plan for it as appropriate</a:t>
            </a:r>
          </a:p>
          <a:p>
            <a:endParaRPr lang="en-GB" sz="2000" dirty="0" smtClean="0">
              <a:solidFill>
                <a:schemeClr val="accent2"/>
              </a:solidFill>
            </a:endParaRPr>
          </a:p>
          <a:p>
            <a:r>
              <a:rPr lang="en-GB" sz="2000" dirty="0" smtClean="0">
                <a:solidFill>
                  <a:schemeClr val="accent2"/>
                </a:solidFill>
              </a:rPr>
              <a:t>Follow DOH Research Governance Framework and MRC guidelines for Good Research Practice</a:t>
            </a:r>
            <a:endParaRPr lang="en-GB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548680"/>
            <a:ext cx="9144000" cy="1008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DCC offers DMP guidance and tools</a:t>
            </a:r>
          </a:p>
        </p:txBody>
      </p:sp>
      <p:pic>
        <p:nvPicPr>
          <p:cNvPr id="1026" name="Picture 2" descr="DMP Online - The DCC Data Management Planning T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3456806" cy="1025891"/>
          </a:xfrm>
          <a:prstGeom prst="rect">
            <a:avLst/>
          </a:prstGeom>
          <a:noFill/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4" cstate="print"/>
          <a:srcRect l="1231" t="310" r="923" b="443"/>
          <a:stretch>
            <a:fillRect/>
          </a:stretch>
        </p:blipFill>
        <p:spPr>
          <a:xfrm>
            <a:off x="5796136" y="2276872"/>
            <a:ext cx="2583309" cy="3649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021288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hlinkClick r:id="rId5"/>
              </a:rPr>
              <a:t>www.dcc.ac.uk/resources/data-management-plans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 l="46825" t="25899" r="2238" b="20233"/>
          <a:stretch>
            <a:fillRect/>
          </a:stretch>
        </p:blipFill>
        <p:spPr bwMode="auto">
          <a:xfrm>
            <a:off x="3131840" y="3789040"/>
            <a:ext cx="2119042" cy="205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8229600" cy="926232"/>
          </a:xfrm>
        </p:spPr>
        <p:txBody>
          <a:bodyPr/>
          <a:lstStyle/>
          <a:p>
            <a:pPr algn="ctr"/>
            <a:r>
              <a:rPr lang="en-GB" dirty="0" smtClean="0"/>
              <a:t>How DMPonline works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825" y="1341438"/>
            <a:ext cx="5689600" cy="29511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20988" y="3714750"/>
            <a:ext cx="6323012" cy="3143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Left Arrow Callout 6"/>
          <p:cNvSpPr/>
          <p:nvPr/>
        </p:nvSpPr>
        <p:spPr>
          <a:xfrm>
            <a:off x="6084888" y="1412777"/>
            <a:ext cx="2663576" cy="2160686"/>
          </a:xfrm>
          <a:prstGeom prst="leftArrowCallout">
            <a:avLst>
              <a:gd name="adj1" fmla="val 17592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2000" dirty="0"/>
              <a:t>  </a:t>
            </a:r>
            <a:endParaRPr lang="en-GB" sz="2000" dirty="0" smtClean="0"/>
          </a:p>
          <a:p>
            <a:pPr algn="ctr">
              <a:buFontTx/>
              <a:buNone/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Create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a plan based on relevant funder / institutional templates...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8" name="Right Arrow Callout 7"/>
          <p:cNvSpPr/>
          <p:nvPr/>
        </p:nvSpPr>
        <p:spPr>
          <a:xfrm>
            <a:off x="611560" y="4509120"/>
            <a:ext cx="2161605" cy="2276475"/>
          </a:xfrm>
          <a:prstGeom prst="rightArrowCallout">
            <a:avLst>
              <a:gd name="adj1" fmla="val 1895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...and then answer the questions using the guidance provided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MRC advice on writing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772400" cy="4114800"/>
          </a:xfrm>
        </p:spPr>
        <p:txBody>
          <a:bodyPr/>
          <a:lstStyle/>
          <a:p>
            <a:r>
              <a:rPr lang="en-GB" dirty="0" smtClean="0"/>
              <a:t>What to include in a DMP for the MRC</a:t>
            </a:r>
          </a:p>
          <a:p>
            <a:pPr marL="400050" lvl="2" indent="0">
              <a:spcBef>
                <a:spcPts val="600"/>
              </a:spcBef>
              <a:buNone/>
            </a:pPr>
            <a:r>
              <a:rPr lang="en-GB" sz="1800" dirty="0" smtClean="0">
                <a:hlinkClick r:id="rId3"/>
              </a:rPr>
              <a:t>http://www.youtube.com/watch?v=ukVHHKp6sck&amp;feature=c4-overview&amp;list=UULTOHF6qQrYhEvQzbu03tTg</a:t>
            </a:r>
            <a:r>
              <a:rPr lang="en-GB" sz="1800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Advice on writing plans</a:t>
            </a:r>
          </a:p>
          <a:p>
            <a:pPr>
              <a:buClr>
                <a:schemeClr val="bg1"/>
              </a:buClr>
            </a:pPr>
            <a:r>
              <a:rPr lang="en-GB" sz="2000" dirty="0" smtClean="0">
                <a:cs typeface="ＭＳ Ｐゴシック" charset="-128"/>
                <a:hlinkClick r:id="rId3"/>
              </a:rPr>
              <a:t>http://www.youtube.com/watch?v=7OJtiA53-Fk&amp;feature=c4-overview&amp;list=UULTOHF6qQrYhEvQzbu03tTg</a:t>
            </a:r>
          </a:p>
          <a:p>
            <a:endParaRPr lang="en-GB" dirty="0" smtClean="0"/>
          </a:p>
          <a:p>
            <a:r>
              <a:rPr lang="en-GB" dirty="0" smtClean="0"/>
              <a:t>Including costs in DMPs</a:t>
            </a:r>
          </a:p>
          <a:p>
            <a:pPr>
              <a:buClr>
                <a:schemeClr val="bg1"/>
              </a:buClr>
            </a:pPr>
            <a:r>
              <a:rPr lang="en-GB" sz="1800" dirty="0" smtClean="0">
                <a:hlinkClick r:id="rId3"/>
              </a:rPr>
              <a:t>http://www.youtube.com/watch?v=nKeVPpupsYI&amp;feature=c4-overview&amp;list=UULTOHF6qQrYhEvQzbu03tTg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476672"/>
            <a:ext cx="9144000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1" hangingPunct="1"/>
            <a:r>
              <a:rPr lang="en-GB" dirty="0" smtClean="0"/>
              <a:t>Tips for writing DMPs</a:t>
            </a:r>
            <a:endParaRPr lang="en-GB" dirty="0"/>
          </a:p>
        </p:txBody>
      </p:sp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0" y="1628800"/>
            <a:ext cx="8964488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eaLnBrk="0" hangingPunct="0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itchFamily="34" charset="0"/>
              <a:buNone/>
            </a:pPr>
            <a:endParaRPr lang="en-GB" sz="600" dirty="0">
              <a:solidFill>
                <a:srgbClr val="000000"/>
              </a:solidFill>
              <a:latin typeface="Arial" pitchFamily="34" charset="0"/>
            </a:endParaRPr>
          </a:p>
          <a:p>
            <a:pPr marL="914400" lvl="1" indent="-457200" eaLnBrk="0" hangingPunct="0">
              <a:spcBef>
                <a:spcPts val="60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Start early - don’t wait until the last minute to plan!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Don’t write the plan in isolation - seek advice from colleagues, ethics</a:t>
            </a:r>
            <a:r>
              <a:rPr lang="en-GB" sz="2400" dirty="0">
                <a:solidFill>
                  <a:schemeClr val="accent2"/>
                </a:solidFill>
              </a:rPr>
              <a:t>, IT, library, </a:t>
            </a:r>
            <a:r>
              <a:rPr lang="en-GB" sz="2400" dirty="0" smtClean="0">
                <a:solidFill>
                  <a:schemeClr val="accent2"/>
                </a:solidFill>
              </a:rPr>
              <a:t>DP/</a:t>
            </a:r>
            <a:r>
              <a:rPr lang="en-GB" sz="2400" dirty="0" err="1" smtClean="0">
                <a:solidFill>
                  <a:schemeClr val="accent2"/>
                </a:solidFill>
              </a:rPr>
              <a:t>FoI</a:t>
            </a:r>
            <a:r>
              <a:rPr lang="en-GB" sz="2400" dirty="0" smtClean="0">
                <a:solidFill>
                  <a:schemeClr val="accent2"/>
                </a:solidFill>
              </a:rPr>
              <a:t>...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  <a:ea typeface="ＭＳ Ｐゴシック" pitchFamily="34" charset="-128"/>
              </a:rPr>
              <a:t>Be realistic - base plans on available skills &amp; support 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The plan will - and should - change over life of project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240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accent2"/>
                </a:solidFill>
              </a:rPr>
              <a:t>Use plan as a communication tool with partners, funders and yourself!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323728"/>
          </a:xfrm>
        </p:spPr>
        <p:txBody>
          <a:bodyPr/>
          <a:lstStyle/>
          <a:p>
            <a:r>
              <a:rPr lang="en-GB" sz="5400" dirty="0" smtClean="0">
                <a:solidFill>
                  <a:schemeClr val="bg1"/>
                </a:solidFill>
              </a:rPr>
              <a:t>Data Management Planning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19944" y="1493168"/>
            <a:ext cx="8229600" cy="232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9pPr>
          </a:lstStyle>
          <a:p>
            <a:r>
              <a:rPr lang="en-GB" sz="5400" kern="0" smtClean="0">
                <a:solidFill>
                  <a:schemeClr val="bg1"/>
                </a:solidFill>
              </a:rPr>
              <a:t>Data Management Planning</a:t>
            </a:r>
            <a:endParaRPr lang="en-GB" sz="5400" kern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E9914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493168"/>
            <a:ext cx="8229600" cy="232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5188"/>
                </a:solidFill>
                <a:latin typeface="Arial" charset="0"/>
              </a:defRPr>
            </a:lvl9pPr>
          </a:lstStyle>
          <a:p>
            <a:r>
              <a:rPr lang="en-GB" sz="5400" kern="0" dirty="0" smtClean="0">
                <a:solidFill>
                  <a:schemeClr val="bg1"/>
                </a:solidFill>
              </a:rPr>
              <a:t>Data Sharing</a:t>
            </a:r>
            <a:endParaRPr lang="en-GB" sz="5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</a:t>
            </a:r>
            <a:r>
              <a:rPr lang="en-GB" dirty="0" smtClean="0"/>
              <a:t> is data sharing?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994848" cy="4216896"/>
          </a:xfrm>
        </p:spPr>
        <p:txBody>
          <a:bodyPr/>
          <a:lstStyle/>
          <a:p>
            <a:pPr marL="457200" lvl="1" indent="0">
              <a:buFont typeface="Arial" charset="0"/>
              <a:buNone/>
            </a:pPr>
            <a:r>
              <a:rPr lang="en-US" sz="2400" i="1" dirty="0" smtClean="0">
                <a:ea typeface="ＭＳ Ｐゴシック" pitchFamily="34" charset="-128"/>
                <a:cs typeface="Arial" charset="0"/>
              </a:rPr>
              <a:t>“… </a:t>
            </a:r>
            <a:r>
              <a:rPr lang="en-US" sz="2400" i="1" dirty="0">
                <a:ea typeface="ＭＳ Ｐゴシック" pitchFamily="34" charset="-128"/>
                <a:cs typeface="Arial" charset="0"/>
              </a:rPr>
              <a:t>the practice of making data used for scholarly </a:t>
            </a:r>
          </a:p>
          <a:p>
            <a:pPr marL="457200" lvl="1" indent="0">
              <a:buFont typeface="Arial" charset="0"/>
              <a:buNone/>
            </a:pPr>
            <a:r>
              <a:rPr lang="en-US" sz="2400" i="1" dirty="0">
                <a:ea typeface="ＭＳ Ｐゴシック" pitchFamily="34" charset="-128"/>
                <a:cs typeface="Arial" charset="0"/>
              </a:rPr>
              <a:t>research available to others.”  </a:t>
            </a:r>
            <a:r>
              <a:rPr lang="en-US" sz="2400" dirty="0">
                <a:ea typeface="ＭＳ Ｐゴシック" pitchFamily="34" charset="-128"/>
                <a:cs typeface="Arial" charset="0"/>
              </a:rPr>
              <a:t>[Wikipedia]</a:t>
            </a:r>
          </a:p>
          <a:p>
            <a:pPr marL="1314450" lvl="3" indent="0">
              <a:buFont typeface="Arial" charset="0"/>
              <a:buNone/>
            </a:pPr>
            <a:r>
              <a:rPr lang="en-US" sz="2400" dirty="0">
                <a:solidFill>
                  <a:schemeClr val="accent6"/>
                </a:solidFill>
                <a:ea typeface="ＭＳ Ｐゴシック" pitchFamily="34" charset="-128"/>
                <a:cs typeface="Arial" charset="0"/>
              </a:rPr>
              <a:t>                                                                 </a:t>
            </a:r>
            <a:endParaRPr lang="en-US" sz="2400" b="1" dirty="0">
              <a:solidFill>
                <a:schemeClr val="accent6"/>
              </a:solidFill>
              <a:ea typeface="ＭＳ Ｐゴシック" pitchFamily="34" charset="-128"/>
              <a:cs typeface="Arial" charset="0"/>
            </a:endParaRPr>
          </a:p>
          <a:p>
            <a:pPr marL="57150" indent="0">
              <a:buFont typeface="Arial" charset="0"/>
              <a:buNone/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Who’s 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involved?</a:t>
            </a:r>
            <a:endParaRPr lang="en-US" sz="2400" dirty="0">
              <a:ea typeface="ＭＳ Ｐゴシック" pitchFamily="34" charset="-128"/>
              <a:cs typeface="Arial" charset="0"/>
            </a:endParaRPr>
          </a:p>
          <a:p>
            <a:pPr lvl="1">
              <a:buFont typeface="Wingdings" pitchFamily="2" charset="2"/>
              <a:buChar char="n"/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the data sharer</a:t>
            </a:r>
          </a:p>
          <a:p>
            <a:pPr lvl="1">
              <a:buFont typeface="Wingdings" pitchFamily="2" charset="2"/>
              <a:buChar char="n"/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the data repository</a:t>
            </a:r>
          </a:p>
          <a:p>
            <a:pPr lvl="1">
              <a:buFont typeface="Wingdings" pitchFamily="2" charset="2"/>
              <a:buChar char="n"/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the secondary data user</a:t>
            </a:r>
          </a:p>
          <a:p>
            <a:pPr lvl="1">
              <a:buFont typeface="Wingdings" pitchFamily="2" charset="2"/>
              <a:buChar char="n"/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support 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staff</a:t>
            </a:r>
          </a:p>
          <a:p>
            <a:pPr lvl="1">
              <a:buFont typeface="Wingdings" pitchFamily="2" charset="2"/>
              <a:buChar char="n"/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r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esearch participants </a:t>
            </a:r>
          </a:p>
          <a:p>
            <a:pPr lvl="1">
              <a:buFont typeface="Wingdings" pitchFamily="2" charset="2"/>
              <a:buChar char="n"/>
            </a:pPr>
            <a:r>
              <a:rPr lang="en-US" sz="2400" dirty="0">
                <a:ea typeface="ＭＳ Ｐゴシック" pitchFamily="34" charset="-128"/>
                <a:cs typeface="Arial" charset="0"/>
              </a:rPr>
              <a:t>c</a:t>
            </a:r>
            <a:r>
              <a:rPr lang="en-US" sz="2400" dirty="0" smtClean="0">
                <a:ea typeface="ＭＳ Ｐゴシック" pitchFamily="34" charset="-128"/>
                <a:cs typeface="Arial" charset="0"/>
              </a:rPr>
              <a:t>ommercial partners</a:t>
            </a:r>
            <a:endParaRPr lang="en-US" sz="2400" dirty="0">
              <a:ea typeface="ＭＳ Ｐゴシック" pitchFamily="34" charset="-128"/>
              <a:cs typeface="Arial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Reasons to share data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248472" cy="4286691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BENEFITS</a:t>
            </a:r>
          </a:p>
          <a:p>
            <a:pPr>
              <a:buSzPct val="100000"/>
            </a:pPr>
            <a:r>
              <a:rPr lang="en-GB" sz="2400" dirty="0" smtClean="0"/>
              <a:t>Avoid duplication</a:t>
            </a:r>
          </a:p>
          <a:p>
            <a:pPr>
              <a:buSzPct val="100000"/>
            </a:pPr>
            <a:r>
              <a:rPr lang="en-GB" sz="2400" dirty="0" smtClean="0"/>
              <a:t>Scientific integrity</a:t>
            </a:r>
          </a:p>
          <a:p>
            <a:pPr>
              <a:buSzPct val="100000"/>
            </a:pPr>
            <a:r>
              <a:rPr lang="en-GB" sz="2400" dirty="0" smtClean="0"/>
              <a:t>More collaboration</a:t>
            </a:r>
          </a:p>
          <a:p>
            <a:pPr>
              <a:buSzPct val="100000"/>
            </a:pPr>
            <a:r>
              <a:rPr lang="en-GB" sz="2400" dirty="0" smtClean="0"/>
              <a:t>Better research</a:t>
            </a:r>
            <a:endParaRPr lang="en-GB" sz="2400" dirty="0"/>
          </a:p>
          <a:p>
            <a:pPr>
              <a:buSzPct val="100000"/>
            </a:pPr>
            <a:r>
              <a:rPr lang="en-GB" sz="2400" dirty="0"/>
              <a:t>Increased </a:t>
            </a:r>
            <a:r>
              <a:rPr lang="en-GB" sz="2400" dirty="0" smtClean="0"/>
              <a:t>citation</a:t>
            </a:r>
          </a:p>
          <a:p>
            <a:pPr>
              <a:buNone/>
            </a:pPr>
            <a:r>
              <a:rPr lang="en-GB" sz="2000" dirty="0" smtClean="0">
                <a:cs typeface="Times New Roman" pitchFamily="18" charset="0"/>
              </a:rPr>
              <a:t>           9-30% increase shown in </a:t>
            </a:r>
          </a:p>
          <a:p>
            <a:pPr>
              <a:buNone/>
            </a:pPr>
            <a:r>
              <a:rPr lang="en-GB" sz="2000" dirty="0">
                <a:cs typeface="Times New Roman" pitchFamily="18" charset="0"/>
              </a:rPr>
              <a:t> </a:t>
            </a:r>
            <a:r>
              <a:rPr lang="en-GB" sz="2000" dirty="0" smtClean="0">
                <a:cs typeface="Times New Roman" pitchFamily="18" charset="0"/>
              </a:rPr>
              <a:t>          study</a:t>
            </a:r>
            <a:endParaRPr lang="en-GB" dirty="0">
              <a:cs typeface="Times New Roman" pitchFamily="18" charset="0"/>
            </a:endParaRPr>
          </a:p>
          <a:p>
            <a:pPr algn="r">
              <a:buNone/>
            </a:pPr>
            <a:r>
              <a:rPr lang="en-GB" sz="1800" dirty="0" smtClean="0">
                <a:cs typeface="Times New Roman" pitchFamily="18" charset="0"/>
              </a:rPr>
              <a:t>(</a:t>
            </a:r>
            <a:r>
              <a:rPr lang="en-GB" sz="1800" dirty="0" err="1"/>
              <a:t>Piwowar</a:t>
            </a:r>
            <a:r>
              <a:rPr lang="en-GB" sz="1800" dirty="0"/>
              <a:t> H. and Vision T.J 2013 </a:t>
            </a:r>
            <a:r>
              <a:rPr lang="en-GB" sz="1800" dirty="0" smtClean="0">
                <a:cs typeface="Times New Roman" pitchFamily="18" charset="0"/>
              </a:rPr>
              <a:t>, </a:t>
            </a:r>
            <a:r>
              <a:rPr lang="en-GB" sz="1800" u="sng" dirty="0">
                <a:hlinkClick r:id="rId3"/>
              </a:rPr>
              <a:t>https://</a:t>
            </a:r>
            <a:r>
              <a:rPr lang="en-GB" sz="1800" u="sng" dirty="0" smtClean="0">
                <a:hlinkClick r:id="rId3"/>
              </a:rPr>
              <a:t>peerj.com/preprints/1.pdf</a:t>
            </a:r>
            <a:r>
              <a:rPr lang="en-GB" sz="2000" dirty="0" smtClean="0">
                <a:cs typeface="Times New Roman" pitchFamily="18" charset="0"/>
              </a:rPr>
              <a:t>)</a:t>
            </a:r>
            <a:endParaRPr lang="en-GB" sz="2000" dirty="0">
              <a:cs typeface="Times New Roman" pitchFamily="18" charset="0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4392488" cy="432048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DRIVERS</a:t>
            </a:r>
          </a:p>
          <a:p>
            <a:pPr>
              <a:buSzPct val="100000"/>
            </a:pPr>
            <a:r>
              <a:rPr lang="en-GB" sz="2400" dirty="0" smtClean="0"/>
              <a:t>Public expectations</a:t>
            </a:r>
          </a:p>
          <a:p>
            <a:pPr>
              <a:buSzPct val="100000"/>
            </a:pPr>
            <a:r>
              <a:rPr lang="en-GB" sz="2400" dirty="0" smtClean="0"/>
              <a:t>Government agenda</a:t>
            </a:r>
          </a:p>
          <a:p>
            <a:pPr>
              <a:buSzPct val="100000"/>
            </a:pPr>
            <a:r>
              <a:rPr lang="en-GB" sz="2400" dirty="0" smtClean="0"/>
              <a:t>RCUK Data Policy</a:t>
            </a:r>
          </a:p>
          <a:p>
            <a:pPr marL="457200" lvl="1" indent="0">
              <a:buSzPct val="100000"/>
              <a:buNone/>
            </a:pPr>
            <a:r>
              <a:rPr lang="en-GB" sz="2000" dirty="0" smtClean="0">
                <a:hlinkClick r:id="rId4"/>
              </a:rPr>
              <a:t>www.rcuk.ac.uk/research/Pages/DataPolicy.aspx</a:t>
            </a:r>
            <a:r>
              <a:rPr lang="en-GB" sz="2000" dirty="0" smtClean="0"/>
              <a:t> </a:t>
            </a:r>
          </a:p>
          <a:p>
            <a:pPr>
              <a:buSzPct val="100000"/>
            </a:pPr>
            <a:r>
              <a:rPr lang="en-GB" sz="2400" dirty="0" smtClean="0"/>
              <a:t>UKRIO Code of Practice </a:t>
            </a:r>
            <a:r>
              <a:rPr lang="en-GB" sz="2400" dirty="0"/>
              <a:t>for Research </a:t>
            </a:r>
            <a:endParaRPr lang="en-GB" sz="2400" dirty="0" smtClean="0"/>
          </a:p>
          <a:p>
            <a:pPr marL="457200" lvl="1" indent="0">
              <a:spcBef>
                <a:spcPts val="480"/>
              </a:spcBef>
              <a:buSzPct val="100000"/>
              <a:buNone/>
            </a:pPr>
            <a:r>
              <a:rPr lang="en-GB" sz="2000" dirty="0" smtClean="0">
                <a:hlinkClick r:id="rId5"/>
              </a:rPr>
              <a:t>www.ukrio.org/what-we-do/code-of-practice-for-research/</a:t>
            </a:r>
            <a:r>
              <a:rPr lang="en-GB" sz="2000" dirty="0" smtClean="0"/>
              <a:t> </a:t>
            </a:r>
          </a:p>
        </p:txBody>
      </p:sp>
      <p:pic>
        <p:nvPicPr>
          <p:cNvPr id="11" name="Picture 2" descr="C:\Documents and Settings\librep\Local Settings\Temporary Internet Files\Content.IE5\WCKXAQGN\MC90043252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530" y="4293096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64096"/>
          </a:xfrm>
        </p:spPr>
        <p:txBody>
          <a:bodyPr/>
          <a:lstStyle/>
          <a:p>
            <a:r>
              <a:rPr lang="en-GB" dirty="0" smtClean="0"/>
              <a:t>Exercise: barriers to data sharing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899592" y="1124744"/>
            <a:ext cx="7237561" cy="3024336"/>
          </a:xfrm>
        </p:spPr>
        <p:txBody>
          <a:bodyPr/>
          <a:lstStyle/>
          <a:p>
            <a:r>
              <a:rPr lang="en-GB" sz="2400" dirty="0" smtClean="0"/>
              <a:t>List </a:t>
            </a:r>
            <a:r>
              <a:rPr lang="en-GB" dirty="0" smtClean="0"/>
              <a:t>one or two of the r</a:t>
            </a:r>
            <a:r>
              <a:rPr lang="en-GB" sz="2400" dirty="0" smtClean="0"/>
              <a:t>easons that researchers might feel restrict their ability to share their data. </a:t>
            </a:r>
          </a:p>
          <a:p>
            <a:endParaRPr lang="en-GB" sz="2400" dirty="0" smtClean="0"/>
          </a:p>
          <a:p>
            <a:r>
              <a:rPr lang="en-GB" sz="2400" dirty="0" smtClean="0"/>
              <a:t>Are there any actions that could be taken to reduce or overcome these restrictions?</a:t>
            </a:r>
          </a:p>
          <a:p>
            <a:pPr>
              <a:buNone/>
            </a:pPr>
            <a:endParaRPr lang="en-GB" sz="900" dirty="0" smtClean="0"/>
          </a:p>
          <a:p>
            <a:r>
              <a:rPr lang="en-GB" sz="2400" dirty="0" smtClean="0"/>
              <a:t>You have 10 minutes</a:t>
            </a:r>
          </a:p>
          <a:p>
            <a:pPr lvl="1">
              <a:buNone/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416359"/>
              </p:ext>
            </p:extLst>
          </p:nvPr>
        </p:nvGraphicFramePr>
        <p:xfrm>
          <a:off x="827584" y="4437112"/>
          <a:ext cx="7704856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504056">
                <a:tc>
                  <a:txBody>
                    <a:bodyPr/>
                    <a:lstStyle/>
                    <a:p>
                      <a:r>
                        <a:rPr lang="en-GB" dirty="0" smtClean="0"/>
                        <a:t>Constraints on</a:t>
                      </a:r>
                      <a:r>
                        <a:rPr lang="en-GB" baseline="0" dirty="0" smtClean="0"/>
                        <a:t> data sharing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Possible solutions / approaches</a:t>
                      </a:r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35280" cy="1371600"/>
          </a:xfrm>
        </p:spPr>
        <p:txBody>
          <a:bodyPr/>
          <a:lstStyle/>
          <a:p>
            <a:r>
              <a:rPr lang="en-GB" dirty="0" smtClean="0"/>
              <a:t>Managing restrictions on sharing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55600" y="1665288"/>
            <a:ext cx="8429625" cy="4845538"/>
          </a:xfrm>
        </p:spPr>
        <p:txBody>
          <a:bodyPr/>
          <a:lstStyle/>
          <a:p>
            <a:pPr lvl="1">
              <a:spcAft>
                <a:spcPts val="0"/>
              </a:spcAft>
              <a:buNone/>
            </a:pPr>
            <a:r>
              <a:rPr lang="en-GB" sz="2400" b="1" dirty="0" smtClean="0"/>
              <a:t>Ethics</a:t>
            </a:r>
          </a:p>
          <a:p>
            <a:pPr lvl="1">
              <a:spcAft>
                <a:spcPts val="0"/>
              </a:spcAft>
              <a:buNone/>
            </a:pPr>
            <a:r>
              <a:rPr lang="en-GB" dirty="0" smtClean="0"/>
              <a:t>Balance data protection with data sharing</a:t>
            </a:r>
          </a:p>
          <a:p>
            <a:pPr lvl="1">
              <a:spcAft>
                <a:spcPts val="0"/>
              </a:spcAft>
              <a:buFont typeface="Wingdings" pitchFamily="2" charset="2"/>
              <a:buChar char="n"/>
            </a:pPr>
            <a:r>
              <a:rPr lang="en-GB" dirty="0" smtClean="0"/>
              <a:t>Informed consent – cover current </a:t>
            </a:r>
            <a:r>
              <a:rPr lang="en-GB" b="1" i="1" dirty="0" smtClean="0"/>
              <a:t>and</a:t>
            </a:r>
            <a:r>
              <a:rPr lang="en-GB" dirty="0" smtClean="0"/>
              <a:t> future use</a:t>
            </a:r>
          </a:p>
          <a:p>
            <a:pPr lvl="1">
              <a:spcAft>
                <a:spcPts val="0"/>
              </a:spcAft>
              <a:buFont typeface="Wingdings" pitchFamily="2" charset="2"/>
              <a:buChar char="n"/>
            </a:pPr>
            <a:r>
              <a:rPr lang="en-GB" dirty="0" smtClean="0"/>
              <a:t>Confidentiality – is anonymisation appropriate?</a:t>
            </a:r>
          </a:p>
          <a:p>
            <a:pPr lvl="1">
              <a:spcAft>
                <a:spcPts val="0"/>
              </a:spcAft>
              <a:buFont typeface="Wingdings" pitchFamily="2" charset="2"/>
              <a:buChar char="n"/>
            </a:pPr>
            <a:r>
              <a:rPr lang="en-GB" dirty="0" smtClean="0"/>
              <a:t>Access control – who, what, when?</a:t>
            </a:r>
          </a:p>
          <a:p>
            <a:pPr lvl="1">
              <a:spcAft>
                <a:spcPts val="0"/>
              </a:spcAft>
              <a:buNone/>
            </a:pPr>
            <a:endParaRPr lang="en-GB" sz="2800" dirty="0" smtClean="0"/>
          </a:p>
          <a:p>
            <a:pPr lvl="1">
              <a:spcAft>
                <a:spcPts val="0"/>
              </a:spcAft>
              <a:buNone/>
            </a:pPr>
            <a:r>
              <a:rPr lang="en-GB" sz="2400" b="1" dirty="0" smtClean="0"/>
              <a:t>IPR</a:t>
            </a:r>
            <a:endParaRPr lang="en-GB" sz="2400" dirty="0" smtClean="0"/>
          </a:p>
          <a:p>
            <a:pPr lvl="1">
              <a:spcAft>
                <a:spcPts val="0"/>
              </a:spcAft>
              <a:buFont typeface="Wingdings" pitchFamily="2" charset="2"/>
              <a:buChar char="n"/>
            </a:pPr>
            <a:r>
              <a:rPr lang="en-GB" dirty="0"/>
              <a:t>Clarify copyright before research starts</a:t>
            </a:r>
          </a:p>
          <a:p>
            <a:pPr lvl="1">
              <a:spcAft>
                <a:spcPts val="0"/>
              </a:spcAft>
              <a:buFont typeface="Wingdings" pitchFamily="2" charset="2"/>
              <a:buChar char="n"/>
            </a:pPr>
            <a:r>
              <a:rPr lang="en-GB" dirty="0"/>
              <a:t>Consider </a:t>
            </a:r>
            <a:r>
              <a:rPr lang="en-GB" dirty="0" smtClean="0"/>
              <a:t>licensing options e.g. Creative Commons</a:t>
            </a:r>
          </a:p>
          <a:p>
            <a:pPr lvl="1">
              <a:spcAft>
                <a:spcPts val="0"/>
              </a:spcAft>
              <a:buNone/>
            </a:pPr>
            <a:endParaRPr lang="en-GB" sz="2800" dirty="0" smtClean="0"/>
          </a:p>
          <a:p>
            <a:pPr lvl="1">
              <a:spcAft>
                <a:spcPts val="0"/>
              </a:spcAft>
              <a:buNone/>
            </a:pPr>
            <a:endParaRPr lang="en-GB" sz="2800" dirty="0" smtClean="0"/>
          </a:p>
          <a:p>
            <a:pPr lvl="1">
              <a:buNone/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6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762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Select formats for data sharing</a:t>
            </a:r>
          </a:p>
        </p:txBody>
      </p:sp>
      <p:sp>
        <p:nvSpPr>
          <p:cNvPr id="32771" name="Content Placeholder 17"/>
          <p:cNvSpPr>
            <a:spLocks noGrp="1"/>
          </p:cNvSpPr>
          <p:nvPr>
            <p:ph idx="1"/>
          </p:nvPr>
        </p:nvSpPr>
        <p:spPr>
          <a:xfrm>
            <a:off x="539552" y="1254666"/>
            <a:ext cx="8065517" cy="2088232"/>
          </a:xfrm>
        </p:spPr>
        <p:txBody>
          <a:bodyPr/>
          <a:lstStyle/>
          <a:p>
            <a:pPr eaLnBrk="1" hangingPunct="1">
              <a:spcBef>
                <a:spcPts val="0"/>
              </a:spcBef>
              <a:buNone/>
            </a:pPr>
            <a:r>
              <a:rPr lang="en-US" sz="2400" dirty="0" smtClean="0">
                <a:ea typeface="ＭＳ Ｐゴシック" pitchFamily="34" charset="-128"/>
              </a:rPr>
              <a:t>It’s better to use formats that are: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"/>
            </a:pPr>
            <a:r>
              <a:rPr lang="en-US" sz="1800" dirty="0" smtClean="0">
                <a:ea typeface="ＭＳ Ｐゴシック" pitchFamily="34" charset="-128"/>
              </a:rPr>
              <a:t>Unencrypted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"/>
            </a:pPr>
            <a:r>
              <a:rPr lang="en-US" sz="1800" dirty="0" smtClean="0">
                <a:ea typeface="ＭＳ Ｐゴシック" pitchFamily="34" charset="-128"/>
              </a:rPr>
              <a:t>Uncompressed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"/>
            </a:pPr>
            <a:r>
              <a:rPr lang="en-US" sz="1800" dirty="0" smtClean="0">
                <a:ea typeface="ＭＳ Ｐゴシック" pitchFamily="34" charset="-128"/>
              </a:rPr>
              <a:t>Non-proprietary/patent-encumbered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"/>
            </a:pPr>
            <a:r>
              <a:rPr lang="en-US" sz="1800" dirty="0" smtClean="0">
                <a:ea typeface="ＭＳ Ｐゴシック" pitchFamily="34" charset="-128"/>
              </a:rPr>
              <a:t>Open, documented standard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"/>
            </a:pPr>
            <a:r>
              <a:rPr lang="en-US" sz="1800" dirty="0" smtClean="0">
                <a:ea typeface="ＭＳ Ｐゴシック" pitchFamily="34" charset="-128"/>
              </a:rPr>
              <a:t>Standard representation (ASCII, Unicode)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rgbClr val="45535F"/>
              </a:solidFill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51028"/>
              </p:ext>
            </p:extLst>
          </p:nvPr>
        </p:nvGraphicFramePr>
        <p:xfrm>
          <a:off x="539552" y="3140968"/>
          <a:ext cx="806489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248"/>
                <a:gridCol w="3445660"/>
                <a:gridCol w="2712988"/>
              </a:tblGrid>
              <a:tr h="35615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Type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Recommended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Avoid for data sharing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</a:tr>
              <a:tr h="35615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Tabular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data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CSV, TSV, SPSS portable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Excel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</a:tr>
              <a:tr h="62327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Text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Plain text,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HTML, RTF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PDF/A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only if layout matters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Word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</a:tr>
              <a:tr h="62327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Media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Container: MP4,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Ogg</a:t>
                      </a:r>
                      <a:endParaRPr lang="en-GB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Codec: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Theora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Dirac, FLAC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Quicktime</a:t>
                      </a:r>
                      <a:endParaRPr lang="en-GB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H264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</a:tr>
              <a:tr h="35615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Images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TIFF, JPEG2000, PNG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GIF,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JPG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</a:tr>
              <a:tr h="356159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Structured data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XML,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RDF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RDBMS</a:t>
                      </a:r>
                      <a:endParaRPr lang="en-GB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9" marR="91449"/>
                </a:tc>
              </a:tr>
            </a:tbl>
          </a:graphicData>
        </a:graphic>
      </p:graphicFrame>
      <p:sp>
        <p:nvSpPr>
          <p:cNvPr id="32802" name="TextBox 2"/>
          <p:cNvSpPr txBox="1">
            <a:spLocks noChangeArrowheads="1"/>
          </p:cNvSpPr>
          <p:nvPr/>
        </p:nvSpPr>
        <p:spPr bwMode="auto">
          <a:xfrm>
            <a:off x="353781" y="5932864"/>
            <a:ext cx="8352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Further examples: </a:t>
            </a:r>
            <a:r>
              <a:rPr lang="en-GB" sz="1600" dirty="0">
                <a:latin typeface="Calibri" pitchFamily="34" charset="0"/>
                <a:cs typeface="Calibri" pitchFamily="34" charset="0"/>
                <a:hlinkClick r:id="rId4"/>
              </a:rPr>
              <a:t>http://www.data-archive.ac.uk/create-manage/format/formats-table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584649"/>
            <a:ext cx="12271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61293" y="227687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Research360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/>
          <a:lstStyle/>
          <a:p>
            <a:r>
              <a:rPr lang="en-GB" dirty="0" smtClean="0"/>
              <a:t>How to share research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892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/>
              <a:t>Use appropriate repositories and data catalogues</a:t>
            </a:r>
          </a:p>
          <a:p>
            <a:pPr lvl="1">
              <a:spcAft>
                <a:spcPts val="480"/>
              </a:spcAft>
            </a:pPr>
            <a:r>
              <a:rPr lang="en-GB" dirty="0" smtClean="0">
                <a:hlinkClick r:id="rId3"/>
              </a:rPr>
              <a:t>http://databib.org</a:t>
            </a:r>
            <a:endParaRPr lang="en-GB" dirty="0" smtClean="0"/>
          </a:p>
          <a:p>
            <a:pPr lvl="1">
              <a:spcAft>
                <a:spcPts val="480"/>
              </a:spcAft>
            </a:pPr>
            <a:r>
              <a:rPr lang="en-GB" dirty="0">
                <a:hlinkClick r:id="rId4"/>
              </a:rPr>
              <a:t>http://www.re3data.org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pPr lvl="1">
              <a:spcAft>
                <a:spcPts val="480"/>
              </a:spcAft>
            </a:pPr>
            <a:r>
              <a:rPr lang="en-GB" dirty="0" err="1" smtClean="0"/>
              <a:t>Jisc</a:t>
            </a:r>
            <a:r>
              <a:rPr lang="en-GB" dirty="0" smtClean="0"/>
              <a:t>/DCC research data registry (coming soon!)  </a:t>
            </a:r>
          </a:p>
          <a:p>
            <a:pPr>
              <a:spcAft>
                <a:spcPts val="0"/>
              </a:spcAft>
            </a:pPr>
            <a:endParaRPr lang="en-GB" sz="2000" dirty="0" smtClean="0"/>
          </a:p>
          <a:p>
            <a:pPr>
              <a:spcAft>
                <a:spcPts val="0"/>
              </a:spcAft>
            </a:pPr>
            <a:r>
              <a:rPr lang="en-GB" dirty="0" smtClean="0"/>
              <a:t>License the data so it is clear how it can be reused</a:t>
            </a:r>
          </a:p>
          <a:p>
            <a:pPr lvl="1">
              <a:spcAft>
                <a:spcPts val="3000"/>
              </a:spcAft>
            </a:pPr>
            <a:r>
              <a:rPr lang="en-GB" dirty="0" smtClean="0">
                <a:hlinkClick r:id="rId5"/>
              </a:rPr>
              <a:t>www.dcc.ac.uk/resources/how-guides/license-research-data</a:t>
            </a:r>
            <a:r>
              <a:rPr lang="en-GB" dirty="0" smtClean="0"/>
              <a:t> 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Make sure it’s clear how to cite the data</a:t>
            </a:r>
          </a:p>
          <a:p>
            <a:pPr marL="342900" lvl="1" indent="-342900">
              <a:spcAft>
                <a:spcPts val="0"/>
              </a:spcAft>
            </a:pPr>
            <a:r>
              <a:rPr lang="en-GB" dirty="0" smtClean="0">
                <a:hlinkClick r:id="rId6"/>
              </a:rPr>
              <a:t>http://</a:t>
            </a:r>
            <a:r>
              <a:rPr lang="en-GB" dirty="0" err="1" smtClean="0">
                <a:hlinkClick r:id="rId6"/>
              </a:rPr>
              <a:t>www.dcc.ac.uk</a:t>
            </a:r>
            <a:r>
              <a:rPr lang="en-GB" dirty="0" smtClean="0">
                <a:hlinkClick r:id="rId6"/>
              </a:rPr>
              <a:t>/resources/how-guides/cite-datasets</a:t>
            </a:r>
            <a:r>
              <a:rPr lang="en-GB" dirty="0" smtClean="0"/>
              <a:t> </a:t>
            </a:r>
          </a:p>
          <a:p>
            <a:pPr>
              <a:spcAft>
                <a:spcPts val="0"/>
              </a:spcAft>
            </a:pPr>
            <a:endParaRPr lang="en-GB" dirty="0" smtClean="0"/>
          </a:p>
          <a:p>
            <a:pPr>
              <a:spcAft>
                <a:spcPts val="0"/>
              </a:spcAft>
            </a:pPr>
            <a:r>
              <a:rPr lang="en-GB" dirty="0" smtClean="0"/>
              <a:t>Consider publishing a data paper based on your DMP </a:t>
            </a:r>
            <a:r>
              <a:rPr lang="en-GB" sz="2000" dirty="0" err="1" smtClean="0">
                <a:hlinkClick r:id="rId7"/>
              </a:rPr>
              <a:t>http://metajnl.com/</a:t>
            </a:r>
            <a:r>
              <a:rPr lang="en-GB" sz="2000" dirty="0" smtClean="0"/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GB" sz="2000" dirty="0" smtClean="0"/>
              <a:t>	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323728"/>
          </a:xfrm>
        </p:spPr>
        <p:txBody>
          <a:bodyPr/>
          <a:lstStyle/>
          <a:p>
            <a:r>
              <a:rPr lang="en-GB" sz="5400" dirty="0" smtClean="0">
                <a:solidFill>
                  <a:schemeClr val="bg1"/>
                </a:solidFill>
              </a:rPr>
              <a:t>Data Management Planning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99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E991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</TotalTime>
  <Words>800</Words>
  <Application>Microsoft Office PowerPoint</Application>
  <PresentationFormat>On-screen Show (4:3)</PresentationFormat>
  <Paragraphs>209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1_Blank Presentation</vt:lpstr>
      <vt:lpstr>Research Data Management  for researchers</vt:lpstr>
      <vt:lpstr>Data Management Planning</vt:lpstr>
      <vt:lpstr>What is data sharing?</vt:lpstr>
      <vt:lpstr>Reasons to share data</vt:lpstr>
      <vt:lpstr>Exercise: barriers to data sharing</vt:lpstr>
      <vt:lpstr>Managing restrictions on sharing</vt:lpstr>
      <vt:lpstr>Select formats for data sharing</vt:lpstr>
      <vt:lpstr>How to share research data</vt:lpstr>
      <vt:lpstr>Data Management Planning</vt:lpstr>
      <vt:lpstr>What is a DMP?</vt:lpstr>
      <vt:lpstr>Why develop a DMP?</vt:lpstr>
      <vt:lpstr>Research funders have DMP requirements</vt:lpstr>
      <vt:lpstr>They typically want a short (c.1-2pp)  statement covering:</vt:lpstr>
      <vt:lpstr>PowerPoint Presentation</vt:lpstr>
      <vt:lpstr>Some funders don’t ask for a DMP but still have expectations</vt:lpstr>
      <vt:lpstr>PowerPoint Presentation</vt:lpstr>
      <vt:lpstr>How DMPonline works</vt:lpstr>
      <vt:lpstr>MRC advice on writing plans</vt:lpstr>
      <vt:lpstr>Tips for writing DMPs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Data Management  for librarians</dc:title>
  <dc:creator>slj2z</dc:creator>
  <cp:lastModifiedBy>jd162a</cp:lastModifiedBy>
  <cp:revision>197</cp:revision>
  <cp:lastPrinted>2014-05-21T16:52:41Z</cp:lastPrinted>
  <dcterms:created xsi:type="dcterms:W3CDTF">2013-04-05T08:58:21Z</dcterms:created>
  <dcterms:modified xsi:type="dcterms:W3CDTF">2014-06-23T09:53:24Z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TC102037841033</vt:lpwstr>
  </property>
</Properties>
</file>